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60" r:id="rId5"/>
    <p:sldId id="262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61" r:id="rId14"/>
    <p:sldId id="263" r:id="rId15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19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tags" Target="../tags/tag17.xml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18.xml"/><Relationship Id="rId1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8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jpe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9.xml"/><Relationship Id="rId2" Type="http://schemas.openxmlformats.org/officeDocument/2006/relationships/image" Target="../media/image11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jpe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Yuki\Desktop\ppt\图片素材\30.png30"/>
          <p:cNvPicPr>
            <a:picLocks noChangeAspect="1"/>
          </p:cNvPicPr>
          <p:nvPr/>
        </p:nvPicPr>
        <p:blipFill>
          <a:blip r:embed="rId1"/>
          <a:srcRect l="24372" r="24372"/>
          <a:stretch>
            <a:fillRect/>
          </a:stretch>
        </p:blipFill>
        <p:spPr>
          <a:xfrm>
            <a:off x="0" y="0"/>
            <a:ext cx="6248400" cy="6855882"/>
          </a:xfrm>
          <a:prstGeom prst="rect">
            <a:avLst/>
          </a:prstGeom>
        </p:spPr>
      </p:pic>
      <p:sp>
        <p:nvSpPr>
          <p:cNvPr id="3" name="任意多边形: 形状 21"/>
          <p:cNvSpPr/>
          <p:nvPr/>
        </p:nvSpPr>
        <p:spPr>
          <a:xfrm>
            <a:off x="4582757" y="1568824"/>
            <a:ext cx="7254274" cy="3582296"/>
          </a:xfrm>
          <a:custGeom>
            <a:avLst/>
            <a:gdLst>
              <a:gd name="connsiteX0" fmla="*/ 0 w 7254274"/>
              <a:gd name="connsiteY0" fmla="*/ 0 h 3582296"/>
              <a:gd name="connsiteX1" fmla="*/ 7254274 w 7254274"/>
              <a:gd name="connsiteY1" fmla="*/ 0 h 3582296"/>
              <a:gd name="connsiteX2" fmla="*/ 7254274 w 7254274"/>
              <a:gd name="connsiteY2" fmla="*/ 3582296 h 3582296"/>
              <a:gd name="connsiteX3" fmla="*/ 0 w 7254274"/>
              <a:gd name="connsiteY3" fmla="*/ 3582296 h 3582296"/>
              <a:gd name="connsiteX4" fmla="*/ 0 w 7254274"/>
              <a:gd name="connsiteY4" fmla="*/ 2630245 h 3582296"/>
              <a:gd name="connsiteX5" fmla="*/ 60505 w 7254274"/>
              <a:gd name="connsiteY5" fmla="*/ 2630245 h 3582296"/>
              <a:gd name="connsiteX6" fmla="*/ 60505 w 7254274"/>
              <a:gd name="connsiteY6" fmla="*/ 3521791 h 3582296"/>
              <a:gd name="connsiteX7" fmla="*/ 7193769 w 7254274"/>
              <a:gd name="connsiteY7" fmla="*/ 3521791 h 3582296"/>
              <a:gd name="connsiteX8" fmla="*/ 7193769 w 7254274"/>
              <a:gd name="connsiteY8" fmla="*/ 60505 h 3582296"/>
              <a:gd name="connsiteX9" fmla="*/ 60505 w 7254274"/>
              <a:gd name="connsiteY9" fmla="*/ 60505 h 3582296"/>
              <a:gd name="connsiteX10" fmla="*/ 60505 w 7254274"/>
              <a:gd name="connsiteY10" fmla="*/ 952052 h 3582296"/>
              <a:gd name="connsiteX11" fmla="*/ 0 w 7254274"/>
              <a:gd name="connsiteY11" fmla="*/ 952052 h 358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54274" h="3582296">
                <a:moveTo>
                  <a:pt x="0" y="0"/>
                </a:moveTo>
                <a:lnTo>
                  <a:pt x="7254274" y="0"/>
                </a:lnTo>
                <a:lnTo>
                  <a:pt x="7254274" y="3582296"/>
                </a:lnTo>
                <a:lnTo>
                  <a:pt x="0" y="3582296"/>
                </a:lnTo>
                <a:lnTo>
                  <a:pt x="0" y="2630245"/>
                </a:lnTo>
                <a:lnTo>
                  <a:pt x="60505" y="2630245"/>
                </a:lnTo>
                <a:lnTo>
                  <a:pt x="60505" y="3521791"/>
                </a:lnTo>
                <a:lnTo>
                  <a:pt x="7193769" y="3521791"/>
                </a:lnTo>
                <a:lnTo>
                  <a:pt x="7193769" y="60505"/>
                </a:lnTo>
                <a:lnTo>
                  <a:pt x="60505" y="60505"/>
                </a:lnTo>
                <a:lnTo>
                  <a:pt x="60505" y="952052"/>
                </a:lnTo>
                <a:lnTo>
                  <a:pt x="0" y="952052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90640" y="2069465"/>
            <a:ext cx="5480050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20000"/>
              </a:lnSpc>
            </a:pPr>
            <a:r>
              <a:rPr lang="zh-CN" altLang="en-US" sz="3600" b="1" spc="1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计算机网络期末</a:t>
            </a:r>
            <a:r>
              <a:rPr lang="zh-CN" altLang="en-US" sz="3600" b="1" spc="1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</a:t>
            </a:r>
            <a:endParaRPr lang="zh-CN" altLang="en-US" sz="3600" b="1" spc="1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47205" y="2980055"/>
            <a:ext cx="486092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2" indent="457200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——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校园网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仿真设计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187055" y="3583305"/>
            <a:ext cx="3089275" cy="12814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indent="457200" fontAlgn="auto">
              <a:lnSpc>
                <a:spcPts val="2320"/>
              </a:lnSpc>
            </a:pP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2253744   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林觉凯</a:t>
            </a:r>
            <a:endParaRPr lang="zh-CN" altLang="en-US" sz="16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457200" fontAlgn="auto">
              <a:lnSpc>
                <a:spcPts val="2320"/>
              </a:lnSpc>
            </a:pP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2250397   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秦</a:t>
            </a: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</a:t>
            </a:r>
            <a:endParaRPr lang="zh-CN" altLang="en-US" sz="16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457200" fontAlgn="auto">
              <a:lnSpc>
                <a:spcPts val="2320"/>
              </a:lnSpc>
            </a:pP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2252042   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周政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宇</a:t>
            </a:r>
            <a:endParaRPr lang="zh-CN" altLang="en-US" sz="16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457200" fontAlgn="auto">
              <a:lnSpc>
                <a:spcPts val="2320"/>
              </a:lnSpc>
            </a:pP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2250420   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陈</a:t>
            </a: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君</a:t>
            </a:r>
            <a:endParaRPr lang="zh-CN" altLang="en-US" sz="16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37719" y="2617108"/>
            <a:ext cx="2887449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TONGJI</a:t>
            </a:r>
            <a:endParaRPr lang="en-US" altLang="zh-CN" sz="3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r"/>
            <a:r>
              <a:rPr lang="en-US" altLang="zh-CN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UNIVERSITY</a:t>
            </a:r>
            <a:endParaRPr lang="en-US" altLang="zh-CN" sz="3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图片 9" descr="无背景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地址分配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 descr="C:\Users\Yuki\Desktop\ppt\图片素材\26.png26"/>
          <p:cNvPicPr>
            <a:picLocks noChangeAspect="1"/>
          </p:cNvPicPr>
          <p:nvPr/>
        </p:nvPicPr>
        <p:blipFill>
          <a:blip r:embed="rId1"/>
          <a:srcRect l="7806" r="17185"/>
          <a:stretch>
            <a:fillRect/>
          </a:stretch>
        </p:blipFill>
        <p:spPr>
          <a:xfrm>
            <a:off x="7368540" y="0"/>
            <a:ext cx="4840605" cy="6858000"/>
          </a:xfrm>
          <a:prstGeom prst="rect">
            <a:avLst/>
          </a:prstGeom>
        </p:spPr>
      </p:pic>
      <p:pic>
        <p:nvPicPr>
          <p:cNvPr id="26" name="picture" descr="descript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980565" y="1617028"/>
            <a:ext cx="1972310" cy="1743075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516890" y="762635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2400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VOIP</a:t>
            </a:r>
            <a:r>
              <a:rPr lang="zh-CN" altLang="en-US" sz="2400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电话</a:t>
            </a:r>
            <a:endParaRPr lang="zh-CN" altLang="en-US" sz="2400" b="1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graphicFrame>
        <p:nvGraphicFramePr>
          <p:cNvPr id="3" name="表格 2"/>
          <p:cNvGraphicFramePr/>
          <p:nvPr/>
        </p:nvGraphicFramePr>
        <p:xfrm>
          <a:off x="4681538" y="2108200"/>
          <a:ext cx="0" cy="0"/>
        </p:xfrm>
        <a:graphic>
          <a:graphicData uri="http://schemas.openxmlformats.org/drawingml/2006/table">
            <a:tbl>
              <a:tblPr/>
              <a:tblGrid>
                <a:gridCol w="1190625"/>
                <a:gridCol w="1079500"/>
              </a:tblGrid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电话名称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电话号码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某院系Phone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10001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招生部门Phone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10002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科研部门Phone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10003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财务部门Phone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10004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5" name="文本框 104"/>
          <p:cNvSpPr txBox="1"/>
          <p:nvPr/>
        </p:nvSpPr>
        <p:spPr>
          <a:xfrm>
            <a:off x="1388745" y="4069080"/>
            <a:ext cx="5080000" cy="922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266700"/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每一个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VOIP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电话的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地址是由名称为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VOICE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DHCP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池动态分配的，为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118.10.4.x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。它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们的网关均为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118.10.4.1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。</a:t>
            </a:r>
            <a:endParaRPr lang="zh-CN" altLang="en-US" b="0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地址分配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 descr="C:\Users\Yuki\Desktop\ppt\图片素材\26.png26"/>
          <p:cNvPicPr>
            <a:picLocks noChangeAspect="1"/>
          </p:cNvPicPr>
          <p:nvPr/>
        </p:nvPicPr>
        <p:blipFill>
          <a:blip r:embed="rId1"/>
          <a:srcRect l="7806" r="17185"/>
          <a:stretch>
            <a:fillRect/>
          </a:stretch>
        </p:blipFill>
        <p:spPr>
          <a:xfrm>
            <a:off x="7368540" y="0"/>
            <a:ext cx="4840605" cy="6858000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838835" y="1024890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sz="2400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NAT</a:t>
            </a:r>
            <a:r>
              <a:rPr lang="zh-CN" altLang="en-US" sz="2400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  <a:cs typeface="Times New Roman" panose="02020603050405020304" charset="0"/>
              </a:rPr>
              <a:t>地址</a:t>
            </a:r>
            <a:endParaRPr lang="zh-CN" altLang="en-US" sz="2400" b="1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1151890" y="2552065"/>
            <a:ext cx="5477510" cy="14763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6700"/>
            <a:r>
              <a:rPr b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为了使得几个部门可以通过学校提供接入到互联网的接口(假如学校有四个公网IP地址(IPV4))访问外网，我们设置了四个IP地址，是使用NAT动态分配的。如上图所示，动态NAT池中202.120.17.2-202.120.17.5四个IP地址，每次部门要访问外网时，都会动态转化。</a:t>
            </a:r>
            <a:endParaRPr b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演示</a:t>
            </a: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测试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514475" y="1452245"/>
            <a:ext cx="40297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·</a:t>
            </a:r>
            <a:r>
              <a:rPr 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部门内wifi功能</a:t>
            </a:r>
            <a:endParaRPr lang="zh-CN" sz="2000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514475" y="840105"/>
            <a:ext cx="40297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·部门内ping功能</a:t>
            </a:r>
            <a:endParaRPr lang="en-US" altLang="zh-CN" sz="2000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514475" y="2651125"/>
            <a:ext cx="39795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·</a:t>
            </a:r>
            <a:r>
              <a:rPr 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部门内File server</a:t>
            </a:r>
            <a:endParaRPr lang="zh-CN" sz="2000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1544955" y="2064385"/>
            <a:ext cx="40297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·</a:t>
            </a:r>
            <a:r>
              <a:rPr 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部门内Web server</a:t>
            </a:r>
            <a:endParaRPr lang="zh-CN" sz="2000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1564640" y="3288665"/>
            <a:ext cx="39795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·</a:t>
            </a:r>
            <a:r>
              <a:rPr 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部门间独立测试</a:t>
            </a:r>
            <a:endParaRPr lang="zh-CN" sz="2000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1595120" y="3926205"/>
            <a:ext cx="39795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·</a:t>
            </a:r>
            <a:r>
              <a:rPr 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Email服务器功能</a:t>
            </a:r>
            <a:endParaRPr lang="zh-CN" sz="2000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1625600" y="4563745"/>
            <a:ext cx="39795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·</a:t>
            </a:r>
            <a:r>
              <a:rPr 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外网访问功能</a:t>
            </a:r>
            <a:endParaRPr lang="zh-CN" sz="2000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1625600" y="5201285"/>
            <a:ext cx="39795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·</a:t>
            </a:r>
            <a:r>
              <a:rPr 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VOIP电话功能</a:t>
            </a:r>
            <a:endParaRPr lang="zh-CN" sz="2000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pic>
        <p:nvPicPr>
          <p:cNvPr id="35" name="图片 34" descr="C:\Users\Yuki\Desktop\ppt\图片素材\32.png32"/>
          <p:cNvPicPr>
            <a:picLocks noChangeAspect="1"/>
          </p:cNvPicPr>
          <p:nvPr/>
        </p:nvPicPr>
        <p:blipFill rotWithShape="1">
          <a:blip r:embed="rId9"/>
          <a:srcRect l="31565" r="31565"/>
          <a:stretch>
            <a:fillRect/>
          </a:stretch>
        </p:blipFill>
        <p:spPr>
          <a:xfrm>
            <a:off x="5407660" y="0"/>
            <a:ext cx="678434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625600" y="5838825"/>
            <a:ext cx="39795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·</a:t>
            </a:r>
            <a:r>
              <a:rPr 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内网访问</a:t>
            </a:r>
            <a:r>
              <a:rPr lang="zh-CN" sz="2000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外网</a:t>
            </a:r>
            <a:endParaRPr lang="zh-CN" sz="2000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Yuki\Desktop\ppt\图片素材\27.png27"/>
          <p:cNvPicPr>
            <a:picLocks noChangeAspect="1"/>
          </p:cNvPicPr>
          <p:nvPr/>
        </p:nvPicPr>
        <p:blipFill>
          <a:blip r:embed="rId1"/>
          <a:srcRect l="24372" r="24372"/>
          <a:stretch>
            <a:fillRect/>
          </a:stretch>
        </p:blipFill>
        <p:spPr>
          <a:xfrm>
            <a:off x="0" y="0"/>
            <a:ext cx="6248400" cy="6855882"/>
          </a:xfrm>
          <a:prstGeom prst="rect">
            <a:avLst/>
          </a:prstGeom>
        </p:spPr>
      </p:pic>
      <p:sp>
        <p:nvSpPr>
          <p:cNvPr id="3" name="任意多边形: 形状 21"/>
          <p:cNvSpPr/>
          <p:nvPr/>
        </p:nvSpPr>
        <p:spPr>
          <a:xfrm>
            <a:off x="4582757" y="1568824"/>
            <a:ext cx="7254274" cy="3582296"/>
          </a:xfrm>
          <a:custGeom>
            <a:avLst/>
            <a:gdLst>
              <a:gd name="connsiteX0" fmla="*/ 0 w 7254274"/>
              <a:gd name="connsiteY0" fmla="*/ 0 h 3582296"/>
              <a:gd name="connsiteX1" fmla="*/ 7254274 w 7254274"/>
              <a:gd name="connsiteY1" fmla="*/ 0 h 3582296"/>
              <a:gd name="connsiteX2" fmla="*/ 7254274 w 7254274"/>
              <a:gd name="connsiteY2" fmla="*/ 3582296 h 3582296"/>
              <a:gd name="connsiteX3" fmla="*/ 0 w 7254274"/>
              <a:gd name="connsiteY3" fmla="*/ 3582296 h 3582296"/>
              <a:gd name="connsiteX4" fmla="*/ 0 w 7254274"/>
              <a:gd name="connsiteY4" fmla="*/ 2630245 h 3582296"/>
              <a:gd name="connsiteX5" fmla="*/ 60505 w 7254274"/>
              <a:gd name="connsiteY5" fmla="*/ 2630245 h 3582296"/>
              <a:gd name="connsiteX6" fmla="*/ 60505 w 7254274"/>
              <a:gd name="connsiteY6" fmla="*/ 3521791 h 3582296"/>
              <a:gd name="connsiteX7" fmla="*/ 7193769 w 7254274"/>
              <a:gd name="connsiteY7" fmla="*/ 3521791 h 3582296"/>
              <a:gd name="connsiteX8" fmla="*/ 7193769 w 7254274"/>
              <a:gd name="connsiteY8" fmla="*/ 60505 h 3582296"/>
              <a:gd name="connsiteX9" fmla="*/ 60505 w 7254274"/>
              <a:gd name="connsiteY9" fmla="*/ 60505 h 3582296"/>
              <a:gd name="connsiteX10" fmla="*/ 60505 w 7254274"/>
              <a:gd name="connsiteY10" fmla="*/ 952052 h 3582296"/>
              <a:gd name="connsiteX11" fmla="*/ 0 w 7254274"/>
              <a:gd name="connsiteY11" fmla="*/ 952052 h 358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54274" h="3582296">
                <a:moveTo>
                  <a:pt x="0" y="0"/>
                </a:moveTo>
                <a:lnTo>
                  <a:pt x="7254274" y="0"/>
                </a:lnTo>
                <a:lnTo>
                  <a:pt x="7254274" y="3582296"/>
                </a:lnTo>
                <a:lnTo>
                  <a:pt x="0" y="3582296"/>
                </a:lnTo>
                <a:lnTo>
                  <a:pt x="0" y="2630245"/>
                </a:lnTo>
                <a:lnTo>
                  <a:pt x="60505" y="2630245"/>
                </a:lnTo>
                <a:lnTo>
                  <a:pt x="60505" y="3521791"/>
                </a:lnTo>
                <a:lnTo>
                  <a:pt x="7193769" y="3521791"/>
                </a:lnTo>
                <a:lnTo>
                  <a:pt x="7193769" y="60505"/>
                </a:lnTo>
                <a:lnTo>
                  <a:pt x="60505" y="60505"/>
                </a:lnTo>
                <a:lnTo>
                  <a:pt x="60505" y="952052"/>
                </a:lnTo>
                <a:lnTo>
                  <a:pt x="0" y="952052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64145" y="1978660"/>
            <a:ext cx="273240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sz="4400" b="1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感谢聆听</a:t>
            </a:r>
            <a:endParaRPr lang="zh-CN" sz="4400" b="1" spc="1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79130" y="2882265"/>
            <a:ext cx="164274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THANKS</a:t>
            </a:r>
            <a:endParaRPr lang="en-US" altLang="zh-CN" sz="24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37719" y="2617108"/>
            <a:ext cx="2887449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TONGJI</a:t>
            </a:r>
            <a:endParaRPr lang="en-US" altLang="zh-CN" sz="3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r"/>
            <a:r>
              <a:rPr lang="en-US" altLang="zh-CN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UNIVERSITY</a:t>
            </a:r>
            <a:endParaRPr lang="en-US" altLang="zh-CN" sz="3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图片 9" descr="无背景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615555" y="3554730"/>
            <a:ext cx="3089275" cy="12814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457200" fontAlgn="auto">
              <a:lnSpc>
                <a:spcPts val="2320"/>
              </a:lnSpc>
            </a:pP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2253744   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林觉凯</a:t>
            </a:r>
            <a:endParaRPr lang="zh-CN" altLang="en-US" sz="16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457200" fontAlgn="auto">
              <a:lnSpc>
                <a:spcPts val="2320"/>
              </a:lnSpc>
            </a:pP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2250397   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秦</a:t>
            </a: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</a:t>
            </a:r>
            <a:endParaRPr lang="zh-CN" altLang="en-US" sz="16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457200" fontAlgn="auto">
              <a:lnSpc>
                <a:spcPts val="2320"/>
              </a:lnSpc>
            </a:pP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2252042   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周政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宇</a:t>
            </a:r>
            <a:endParaRPr lang="zh-CN" altLang="en-US" sz="16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indent="457200" fontAlgn="auto">
              <a:lnSpc>
                <a:spcPts val="2320"/>
              </a:lnSpc>
            </a:pP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2250420   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陈</a:t>
            </a:r>
            <a:r>
              <a:rPr lang="en-US" altLang="zh-CN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君</a:t>
            </a:r>
            <a:endParaRPr lang="zh-CN" altLang="en-US" sz="16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Yuki\Desktop\ppt\图片素材\25.png25"/>
          <p:cNvPicPr>
            <a:picLocks noChangeAspect="1"/>
          </p:cNvPicPr>
          <p:nvPr/>
        </p:nvPicPr>
        <p:blipFill>
          <a:blip r:embed="rId1"/>
          <a:srcRect l="27506" r="27506"/>
          <a:stretch>
            <a:fillRect/>
          </a:stretch>
        </p:blipFill>
        <p:spPr>
          <a:xfrm>
            <a:off x="6692900" y="0"/>
            <a:ext cx="5499100" cy="6873874"/>
          </a:xfrm>
          <a:prstGeom prst="rect">
            <a:avLst/>
          </a:prstGeom>
        </p:spPr>
      </p:pic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1022350" y="1413510"/>
            <a:ext cx="676342" cy="676342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1022350" y="2656423"/>
            <a:ext cx="676342" cy="676342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02</a:t>
            </a:r>
            <a:endParaRPr lang="zh-CN" altLang="en-US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矩形 4"/>
          <p:cNvSpPr/>
          <p:nvPr>
            <p:custDataLst>
              <p:tags r:id="rId4"/>
            </p:custDataLst>
          </p:nvPr>
        </p:nvSpPr>
        <p:spPr>
          <a:xfrm>
            <a:off x="1022350" y="3898701"/>
            <a:ext cx="676342" cy="676342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03</a:t>
            </a:r>
            <a:endParaRPr lang="zh-CN" altLang="en-US" sz="2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2033270" y="1411605"/>
            <a:ext cx="362521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项目介绍</a:t>
            </a:r>
            <a:endParaRPr lang="zh-CN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2033270" y="2644140"/>
            <a:ext cx="362521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地址</a:t>
            </a:r>
            <a:r>
              <a:rPr lang="zh-CN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分配</a:t>
            </a:r>
            <a:endParaRPr lang="zh-CN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2033270" y="3914775"/>
            <a:ext cx="362521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演示</a:t>
            </a:r>
            <a:r>
              <a:rPr lang="zh-CN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测试</a:t>
            </a:r>
            <a:endParaRPr lang="zh-CN" spc="10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pic>
        <p:nvPicPr>
          <p:cNvPr id="19" name="图片 18" descr="无背景logo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515620" y="123825"/>
            <a:ext cx="1689735" cy="8585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" name="图片 2" descr="C:\Users\Yuki\Desktop\ppt\图片素材\29.png29"/>
          <p:cNvPicPr>
            <a:picLocks noChangeAspect="1"/>
          </p:cNvPicPr>
          <p:nvPr/>
        </p:nvPicPr>
        <p:blipFill>
          <a:blip r:embed="rId1"/>
          <a:srcRect l="27472" r="27472"/>
          <a:stretch>
            <a:fillRect/>
          </a:stretch>
        </p:blipFill>
        <p:spPr>
          <a:xfrm>
            <a:off x="8138160" y="0"/>
            <a:ext cx="4053840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</a:t>
            </a: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介绍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5" name="图片 1" descr="overvie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2022475"/>
            <a:ext cx="5585460" cy="4196080"/>
          </a:xfrm>
          <a:prstGeom prst="rect">
            <a:avLst/>
          </a:prstGeom>
        </p:spPr>
      </p:pic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1785620" y="1195705"/>
            <a:ext cx="4020185" cy="5956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ctr"/>
            <a:r>
              <a:rPr lang="zh-CN" altLang="en-US" sz="1800" b="0" dirty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Cisco Packet Tracer版本：6.0</a:t>
            </a:r>
            <a:endParaRPr lang="zh-CN" altLang="en-US" sz="1800" b="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地址分配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 descr="C:\Users\Yuki\Desktop\ppt\图片素材\26.png26"/>
          <p:cNvPicPr>
            <a:picLocks noChangeAspect="1"/>
          </p:cNvPicPr>
          <p:nvPr/>
        </p:nvPicPr>
        <p:blipFill>
          <a:blip r:embed="rId1"/>
          <a:srcRect l="7806" r="17185"/>
          <a:stretch>
            <a:fillRect/>
          </a:stretch>
        </p:blipFill>
        <p:spPr>
          <a:xfrm>
            <a:off x="7368540" y="0"/>
            <a:ext cx="4840605" cy="685800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422275" y="866775"/>
            <a:ext cx="7086600" cy="69151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9875"/>
            <a:r>
              <a:rPr lang="zh-CN" sz="2100" b="1">
                <a:solidFill>
                  <a:srgbClr val="000000"/>
                </a:solidFill>
                <a:ea typeface="宋体" panose="02010600030101010101" pitchFamily="2" charset="-122"/>
              </a:rPr>
              <a:t>某院系</a:t>
            </a:r>
            <a:r>
              <a:rPr lang="en-US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</a:t>
            </a:r>
            <a:endParaRPr lang="zh-CN" altLang="en-US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1549400" y="1347470"/>
            <a:ext cx="3056255" cy="1839595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4" name="表格 3"/>
          <p:cNvGraphicFramePr/>
          <p:nvPr/>
        </p:nvGraphicFramePr>
        <p:xfrm>
          <a:off x="894080" y="3568700"/>
          <a:ext cx="6142990" cy="927100"/>
        </p:xfrm>
        <a:graphic>
          <a:graphicData uri="http://schemas.openxmlformats.org/drawingml/2006/table">
            <a:tbl>
              <a:tblPr/>
              <a:tblGrid>
                <a:gridCol w="1699260"/>
                <a:gridCol w="1308100"/>
                <a:gridCol w="1698625"/>
                <a:gridCol w="1437005"/>
              </a:tblGrid>
              <a:tr h="2540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名称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IP</a:t>
                      </a:r>
                      <a:r>
                        <a:rPr lang="en-US" sz="1000" b="1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地址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子网掩码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网关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540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某院系File 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192.168.10.3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192.168.10.1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91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某院系Web 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192.168.10.2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192.168.10.1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474980" y="4495800"/>
            <a:ext cx="6282055" cy="23069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269875"/>
            <a:r>
              <a:rPr lang="en-US" b="1">
                <a:solidFill>
                  <a:srgbClr val="000000"/>
                </a:solidFill>
                <a:latin typeface="楷体" panose="02010609060101010101" charset="-122"/>
                <a:ea typeface="宋体" panose="02010600030101010101" pitchFamily="2" charset="-122"/>
              </a:rPr>
              <a:t> 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PC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地址由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DHCP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动态分配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，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某院系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内的两个工作室属于两个不同的局域网，网段分别为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192.168.11.xx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192.168.12.xx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。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Laptop1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IP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192.168.11.11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PC1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IP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192.168.11.12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PC2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IP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192.168.11.13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，网关为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192.168.11.1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；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Laptop2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IP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192.168.21.11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，网关为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192.168.12.1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。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某院系的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AP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接入点的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SSID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sse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。</a:t>
            </a:r>
            <a:endParaRPr lang="zh-CN" altLang="en-US" b="0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地址分配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 descr="C:\Users\Yuki\Desktop\ppt\图片素材\26.png26"/>
          <p:cNvPicPr>
            <a:picLocks noChangeAspect="1"/>
          </p:cNvPicPr>
          <p:nvPr/>
        </p:nvPicPr>
        <p:blipFill>
          <a:blip r:embed="rId1"/>
          <a:srcRect l="7806" r="17185"/>
          <a:stretch>
            <a:fillRect/>
          </a:stretch>
        </p:blipFill>
        <p:spPr>
          <a:xfrm>
            <a:off x="7368540" y="0"/>
            <a:ext cx="4840605" cy="6858000"/>
          </a:xfrm>
          <a:prstGeom prst="rect">
            <a:avLst/>
          </a:prstGeom>
        </p:spPr>
      </p:pic>
      <p:pic>
        <p:nvPicPr>
          <p:cNvPr id="101" name="图片 100"/>
          <p:cNvPicPr/>
          <p:nvPr/>
        </p:nvPicPr>
        <p:blipFill>
          <a:blip r:embed="rId2"/>
          <a:stretch>
            <a:fillRect/>
          </a:stretch>
        </p:blipFill>
        <p:spPr>
          <a:xfrm>
            <a:off x="2672080" y="866775"/>
            <a:ext cx="2825115" cy="19767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" name="文本框 101"/>
          <p:cNvSpPr txBox="1"/>
          <p:nvPr/>
        </p:nvSpPr>
        <p:spPr>
          <a:xfrm>
            <a:off x="783590" y="991235"/>
            <a:ext cx="2684145" cy="65214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indent="269875"/>
            <a:r>
              <a:rPr lang="zh-CN" sz="2400" b="1">
                <a:solidFill>
                  <a:srgbClr val="000000"/>
                </a:solidFill>
                <a:ea typeface="宋体" panose="02010600030101010101" pitchFamily="2" charset="-122"/>
              </a:rPr>
              <a:t>招生部门</a:t>
            </a:r>
            <a:r>
              <a:rPr lang="en-US" sz="2100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</a:t>
            </a:r>
            <a:r>
              <a:rPr lang="en-US" sz="2100" b="1">
                <a:solidFill>
                  <a:srgbClr val="000000"/>
                </a:solidFill>
                <a:latin typeface="楷体" panose="02010609060101010101" charset="-122"/>
                <a:ea typeface="宋体" panose="02010600030101010101" pitchFamily="2" charset="-122"/>
              </a:rPr>
              <a:t>   </a:t>
            </a:r>
            <a:r>
              <a:rPr lang="en-US" b="0">
                <a:latin typeface="Times New Roman" panose="02020603050405020304" charset="0"/>
                <a:ea typeface="宋体" panose="02010600030101010101" pitchFamily="2" charset="-122"/>
              </a:rPr>
              <a:t> </a:t>
            </a:r>
            <a:r>
              <a:rPr lang="en-US" sz="2100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</a:t>
            </a:r>
            <a:endParaRPr lang="zh-CN" altLang="en-US" sz="21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3" name="表格 2"/>
          <p:cNvGraphicFramePr/>
          <p:nvPr/>
        </p:nvGraphicFramePr>
        <p:xfrm>
          <a:off x="1699260" y="3429317"/>
          <a:ext cx="0" cy="508000"/>
        </p:xfrm>
        <a:graphic>
          <a:graphicData uri="http://schemas.openxmlformats.org/drawingml/2006/table">
            <a:tbl>
              <a:tblPr/>
              <a:tblGrid>
                <a:gridCol w="0"/>
                <a:gridCol w="1327150"/>
                <a:gridCol w="900113"/>
                <a:gridCol w="1081087"/>
                <a:gridCol w="989013"/>
              </a:tblGrid>
              <a:tr h="243840"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1000" b="0">
                        <a:latin typeface="Times New Roman" panose="0202060305040502030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名称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IP地址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子网掩码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网关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 gridSpan="2"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招生部门 WebServer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192.168.20.3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192.168.20.1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200">
                <a:tc gridSpan="2"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招生部门 FileServer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192.168.20.2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192.168.20.1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384810" y="3553460"/>
            <a:ext cx="7230745" cy="2039620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indent="269875"/>
            <a:r>
              <a:rPr lang="en-US" b="1">
                <a:solidFill>
                  <a:srgbClr val="000000"/>
                </a:solidFill>
                <a:latin typeface="楷体" panose="02010609060101010101" charset="-122"/>
                <a:ea typeface="宋体" panose="02010600030101010101" pitchFamily="2" charset="-122"/>
              </a:rPr>
              <a:t>    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PC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地址由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DHCP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动态分配。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PC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地址由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DHCP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动态分配，某院系内的两个工作室属于两个不同的局域网，网段分别为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21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.xx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.xx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。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PC1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1.12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PC2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1.13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，网关为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；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.11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，网关为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2.1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。某招生部门的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AP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接入点的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SSID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stu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。</a:t>
            </a:r>
            <a:endParaRPr lang="zh-CN" altLang="en-US" b="0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地址分配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 descr="C:\Users\Yuki\Desktop\ppt\图片素材\26.png26"/>
          <p:cNvPicPr>
            <a:picLocks noChangeAspect="1"/>
          </p:cNvPicPr>
          <p:nvPr/>
        </p:nvPicPr>
        <p:blipFill>
          <a:blip r:embed="rId1"/>
          <a:srcRect l="7806" r="17185"/>
          <a:stretch>
            <a:fillRect/>
          </a:stretch>
        </p:blipFill>
        <p:spPr>
          <a:xfrm>
            <a:off x="7368540" y="0"/>
            <a:ext cx="4840605" cy="6858000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711200" y="861060"/>
            <a:ext cx="5080000" cy="73723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269875"/>
            <a:r>
              <a:rPr lang="zh-CN" sz="2400" b="1">
                <a:solidFill>
                  <a:srgbClr val="000000"/>
                </a:solidFill>
                <a:ea typeface="宋体" panose="02010600030101010101" pitchFamily="2" charset="-122"/>
              </a:rPr>
              <a:t>科研部门</a:t>
            </a:r>
            <a:r>
              <a:rPr lang="en-US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</a:t>
            </a:r>
            <a:endParaRPr lang="zh-CN" altLang="en-US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1920875" y="1375410"/>
            <a:ext cx="2302510" cy="15868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" name="文本框 102"/>
          <p:cNvSpPr txBox="1"/>
          <p:nvPr/>
        </p:nvSpPr>
        <p:spPr>
          <a:xfrm>
            <a:off x="3556000" y="475615"/>
            <a:ext cx="5080000" cy="32766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269875"/>
            <a:r>
              <a:rPr lang="en-US" sz="2100" b="1">
                <a:solidFill>
                  <a:srgbClr val="000000"/>
                </a:solidFill>
                <a:latin typeface="楷体" panose="02010609060101010101" charset="-122"/>
                <a:ea typeface="宋体" panose="02010600030101010101" pitchFamily="2" charset="-122"/>
              </a:rPr>
              <a:t>       </a:t>
            </a:r>
            <a:r>
              <a:rPr lang="en-US" b="0">
                <a:latin typeface="Times New Roman" panose="02020603050405020304" charset="0"/>
                <a:ea typeface="宋体" panose="02010600030101010101" pitchFamily="2" charset="-122"/>
              </a:rPr>
              <a:t> </a:t>
            </a:r>
            <a:r>
              <a:rPr lang="en-US" sz="2100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</a:t>
            </a:r>
            <a:endParaRPr lang="zh-CN" altLang="en-US" sz="21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1693545" y="3329305"/>
          <a:ext cx="0" cy="457200"/>
        </p:xfrm>
        <a:graphic>
          <a:graphicData uri="http://schemas.openxmlformats.org/drawingml/2006/table">
            <a:tbl>
              <a:tblPr/>
              <a:tblGrid>
                <a:gridCol w="1260475"/>
                <a:gridCol w="900113"/>
                <a:gridCol w="1081087"/>
                <a:gridCol w="989013"/>
              </a:tblGrid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名称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IP</a:t>
                      </a:r>
                      <a:r>
                        <a:rPr lang="en-US" sz="1000" b="1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地址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子网掩码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网关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科研部门webServer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192.168.30.3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192.168.30.1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2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科研部门FileServer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192.168.30.2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192.168.30.1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347980" y="3329305"/>
            <a:ext cx="7145020" cy="31381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b="1">
                <a:solidFill>
                  <a:srgbClr val="000000"/>
                </a:solidFill>
                <a:latin typeface="楷体" panose="02010609060101010101" charset="-122"/>
                <a:ea typeface="宋体" panose="02010600030101010101" pitchFamily="2" charset="-122"/>
              </a:rPr>
              <a:t>    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PC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地址由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DHCP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动态分配。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PC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地址由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DHCP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动态分配，某院系内的两个工作室属于两个不同的局域网，网段分别为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31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.xx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32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.xx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。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3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PC1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3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1.12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PC2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3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1.13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，网关为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3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；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3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2.11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，网关为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3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2.1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。科研部门的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AP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接入点的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SSID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sci</a:t>
            </a:r>
            <a:r>
              <a:rPr lang="zh-CN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。</a:t>
            </a:r>
            <a:endParaRPr lang="zh-CN" altLang="en-US" b="0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地址分配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 descr="C:\Users\Yuki\Desktop\ppt\图片素材\26.png26"/>
          <p:cNvPicPr>
            <a:picLocks noChangeAspect="1"/>
          </p:cNvPicPr>
          <p:nvPr/>
        </p:nvPicPr>
        <p:blipFill>
          <a:blip r:embed="rId1"/>
          <a:srcRect l="7806" r="17185"/>
          <a:stretch>
            <a:fillRect/>
          </a:stretch>
        </p:blipFill>
        <p:spPr>
          <a:xfrm>
            <a:off x="7368540" y="0"/>
            <a:ext cx="4840605" cy="6858000"/>
          </a:xfrm>
          <a:prstGeom prst="rect">
            <a:avLst/>
          </a:prstGeom>
        </p:spPr>
      </p:pic>
      <p:sp>
        <p:nvSpPr>
          <p:cNvPr id="103" name="文本框 102"/>
          <p:cNvSpPr txBox="1"/>
          <p:nvPr/>
        </p:nvSpPr>
        <p:spPr>
          <a:xfrm>
            <a:off x="914400" y="762318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sz="2400" b="1">
                <a:solidFill>
                  <a:srgbClr val="000000"/>
                </a:solidFill>
                <a:ea typeface="宋体" panose="02010600030101010101" pitchFamily="2" charset="-122"/>
              </a:rPr>
              <a:t>财务部门</a:t>
            </a:r>
            <a:endParaRPr lang="zh-CN" altLang="en-US" sz="24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2370455" y="1405890"/>
            <a:ext cx="2556510" cy="1788795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4" name="表格 3"/>
          <p:cNvGraphicFramePr/>
          <p:nvPr/>
        </p:nvGraphicFramePr>
        <p:xfrm>
          <a:off x="2176145" y="3592513"/>
          <a:ext cx="0" cy="457200"/>
        </p:xfrm>
        <a:graphic>
          <a:graphicData uri="http://schemas.openxmlformats.org/drawingml/2006/table">
            <a:tbl>
              <a:tblPr/>
              <a:tblGrid>
                <a:gridCol w="1260475"/>
                <a:gridCol w="900113"/>
                <a:gridCol w="1081087"/>
                <a:gridCol w="989013"/>
              </a:tblGrid>
              <a:tr h="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名称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IP地址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子网掩码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网关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财务部门webServer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192.168.40.3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192.168.40.1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2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财务部门FileServer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192.168.40.2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192.168.40.1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283845" y="3592830"/>
            <a:ext cx="6959600" cy="31381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b="1">
                <a:solidFill>
                  <a:srgbClr val="000000"/>
                </a:solidFill>
                <a:latin typeface="楷体" panose="02010609060101010101" charset="-122"/>
                <a:ea typeface="宋体" panose="02010600030101010101" pitchFamily="2" charset="-122"/>
              </a:rPr>
              <a:t>    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PC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地址由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DHCP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动态分配。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PC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地址由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DHCP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动态分配，某院系内的两个工作室属于两个不同的局域网，网段分别为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41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.xx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42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.xx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。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4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PC1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4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1.12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PC2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4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1.13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，网关为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4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1.1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；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Laptop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2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的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IP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地址为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4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2.11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，网关为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192.168.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4</a:t>
            </a:r>
            <a:r>
              <a:rPr lang="en-US" b="0">
                <a:solidFill>
                  <a:srgbClr val="000000"/>
                </a:solidFill>
                <a:latin typeface="Times New Roman" panose="02020603050405020304" charset="0"/>
                <a:ea typeface="楷体" panose="02010609060101010101" charset="-122"/>
              </a:rPr>
              <a:t>2.1</a:t>
            </a:r>
            <a:r>
              <a:rPr lang="zh-CN" b="0">
                <a:solidFill>
                  <a:srgbClr val="000000"/>
                </a:solidFill>
                <a:ea typeface="楷体" panose="02010609060101010101" charset="-122"/>
              </a:rPr>
              <a:t>。</a:t>
            </a:r>
            <a:endParaRPr lang="zh-CN" altLang="en-US" b="0">
              <a:solidFill>
                <a:srgbClr val="000000"/>
              </a:solidFill>
              <a:ea typeface="楷体" panose="02010609060101010101" charset="-122"/>
            </a:endParaRP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地址分配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 descr="C:\Users\Yuki\Desktop\ppt\图片素材\26.png26"/>
          <p:cNvPicPr>
            <a:picLocks noChangeAspect="1"/>
          </p:cNvPicPr>
          <p:nvPr/>
        </p:nvPicPr>
        <p:blipFill>
          <a:blip r:embed="rId1"/>
          <a:srcRect l="7806" r="17185"/>
          <a:stretch>
            <a:fillRect/>
          </a:stretch>
        </p:blipFill>
        <p:spPr>
          <a:xfrm>
            <a:off x="7368540" y="0"/>
            <a:ext cx="4840605" cy="6858000"/>
          </a:xfrm>
          <a:prstGeom prst="rect">
            <a:avLst/>
          </a:prstGeom>
        </p:spPr>
      </p:pic>
      <p:pic>
        <p:nvPicPr>
          <p:cNvPr id="20" name="picture" descr="descript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146935" y="1627188"/>
            <a:ext cx="2711450" cy="18014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64565" y="1034415"/>
            <a:ext cx="20066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400" b="1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外网</a:t>
            </a:r>
            <a:endParaRPr lang="zh-CN" sz="2400" b="1">
              <a:solidFill>
                <a:srgbClr val="000000"/>
              </a:solidFill>
              <a:ea typeface="宋体" panose="02010600030101010101" pitchFamily="2" charset="-122"/>
              <a:sym typeface="+mn-ea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3"/>
            </p:custDataLst>
          </p:nvPr>
        </p:nvGraphicFramePr>
        <p:xfrm>
          <a:off x="1795780" y="3990340"/>
          <a:ext cx="4585970" cy="1375410"/>
        </p:xfrm>
        <a:graphic>
          <a:graphicData uri="http://schemas.openxmlformats.org/drawingml/2006/table">
            <a:tbl>
              <a:tblPr/>
              <a:tblGrid>
                <a:gridCol w="1366520"/>
                <a:gridCol w="975360"/>
                <a:gridCol w="1171575"/>
                <a:gridCol w="1072515"/>
              </a:tblGrid>
              <a:tr h="21463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名称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IP地址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子网掩码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网关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399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外网Web 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120.40.2.12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120.40.2.1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82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外网DNS 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120.40.2.11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120.40.2.1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41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外网PC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120.30.2.11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120.30.2.1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0493" y="228600"/>
            <a:ext cx="3782382" cy="534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地址分配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 descr="C:\Users\Yuki\Desktop\ppt\图片素材\26.png26"/>
          <p:cNvPicPr>
            <a:picLocks noChangeAspect="1"/>
          </p:cNvPicPr>
          <p:nvPr/>
        </p:nvPicPr>
        <p:blipFill>
          <a:blip r:embed="rId1"/>
          <a:srcRect l="7806" r="17185"/>
          <a:stretch>
            <a:fillRect/>
          </a:stretch>
        </p:blipFill>
        <p:spPr>
          <a:xfrm>
            <a:off x="7368540" y="0"/>
            <a:ext cx="4840605" cy="6858000"/>
          </a:xfrm>
          <a:prstGeom prst="rect">
            <a:avLst/>
          </a:prstGeom>
        </p:spPr>
      </p:pic>
      <p:sp>
        <p:nvSpPr>
          <p:cNvPr id="104" name="文本框 103"/>
          <p:cNvSpPr txBox="1"/>
          <p:nvPr/>
        </p:nvSpPr>
        <p:spPr>
          <a:xfrm>
            <a:off x="516890" y="762635"/>
            <a:ext cx="5080000" cy="768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sz="2400" b="1">
                <a:solidFill>
                  <a:srgbClr val="000000"/>
                </a:solidFill>
                <a:ea typeface="宋体" panose="02010600030101010101" pitchFamily="2" charset="-122"/>
              </a:rPr>
              <a:t>学院核心服务器</a:t>
            </a:r>
            <a:r>
              <a:rPr lang="en-US" sz="2000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</a:t>
            </a:r>
            <a:endParaRPr lang="en-US" altLang="en-US" sz="2000" b="1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2336800" y="1242060"/>
            <a:ext cx="1971040" cy="16205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5" name="文本框 104"/>
          <p:cNvSpPr txBox="1"/>
          <p:nvPr/>
        </p:nvSpPr>
        <p:spPr>
          <a:xfrm>
            <a:off x="3556000" y="873125"/>
            <a:ext cx="5080000" cy="29533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269875"/>
            <a:r>
              <a:rPr lang="en-US" sz="2100" b="1">
                <a:solidFill>
                  <a:srgbClr val="000000"/>
                </a:solidFill>
                <a:latin typeface="楷体" panose="02010609060101010101" charset="-122"/>
                <a:ea typeface="宋体" panose="02010600030101010101" pitchFamily="2" charset="-122"/>
              </a:rPr>
              <a:t>      </a:t>
            </a:r>
            <a:r>
              <a:rPr lang="en-US" b="0">
                <a:latin typeface="Times New Roman" panose="02020603050405020304" charset="0"/>
                <a:ea typeface="宋体" panose="02010600030101010101" pitchFamily="2" charset="-122"/>
              </a:rPr>
              <a:t> </a:t>
            </a:r>
            <a:r>
              <a:rPr lang="en-US" sz="2100" b="1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</a:t>
            </a:r>
            <a:endParaRPr lang="zh-CN" altLang="en-US" sz="2100" b="1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1608455" y="3599815"/>
          <a:ext cx="0" cy="1371600"/>
        </p:xfrm>
        <a:graphic>
          <a:graphicData uri="http://schemas.openxmlformats.org/drawingml/2006/table">
            <a:tbl>
              <a:tblPr/>
              <a:tblGrid>
                <a:gridCol w="1260475"/>
                <a:gridCol w="900113"/>
                <a:gridCol w="1081087"/>
                <a:gridCol w="989013"/>
                <a:gridCol w="989012"/>
              </a:tblGrid>
              <a:tr h="2032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名称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IP地址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子网掩码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网关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DNS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59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核心webServer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29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DNS 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无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File 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192.168.0.3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Email Server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192.168.0.5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255.255.255.0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192.168.0.1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2590800" y="5284470"/>
          <a:ext cx="0" cy="165100"/>
        </p:xfrm>
        <a:graphic>
          <a:graphicData uri="http://schemas.openxmlformats.org/drawingml/2006/table">
            <a:tbl>
              <a:tblPr/>
              <a:tblGrid>
                <a:gridCol w="1190625"/>
                <a:gridCol w="1079500"/>
              </a:tblGrid>
              <a:tr h="1651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ea typeface="楷体" panose="02010609060101010101" charset="-122"/>
                          <a:cs typeface="Times New Roman" panose="02020603050405020304" charset="0"/>
                        </a:rPr>
                        <a:t>DNS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楷体" panose="02010609060101010101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 b="1">
                          <a:solidFill>
                            <a:srgbClr val="000000"/>
                          </a:solidFill>
                          <a:latin typeface="Times New Roman" panose="02020603050405020304" charset="0"/>
                          <a:ea typeface="楷体" panose="02010609060101010101" charset="-122"/>
                          <a:cs typeface="Times New Roman" panose="02020603050405020304" charset="0"/>
                        </a:rPr>
                        <a:t>IP</a:t>
                      </a:r>
                      <a:endParaRPr lang="en-US" altLang="en-US" sz="1000" b="1">
                        <a:solidFill>
                          <a:srgbClr val="000000"/>
                        </a:solidFill>
                        <a:latin typeface="Times New Roman" panose="02020603050405020304" charset="0"/>
                        <a:ea typeface="楷体" panose="02010609060101010101" charset="-122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school.edu.com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192.168.0.5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www.all.edu.cn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192.168.0.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4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www.sse.edu.cn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10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www.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stu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.edu.cn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20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www.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sci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.edu.cn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30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www.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fin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.edu.cn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192.168.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4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0.</a:t>
                      </a:r>
                      <a:r>
                        <a:rPr lang="en-US" sz="1000" b="0">
                          <a:solidFill>
                            <a:srgbClr val="000000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2</a:t>
                      </a:r>
                      <a:endParaRPr lang="en-US" altLang="en-US" sz="1000" b="0">
                        <a:solidFill>
                          <a:srgbClr val="0000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ctr" anchorCtr="0">
                    <a:lnL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CBCDD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3556000" y="6600825"/>
            <a:ext cx="5080000" cy="13836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269875"/>
            <a:r>
              <a:rPr lang="en-US" sz="2400" b="1">
                <a:solidFill>
                  <a:srgbClr val="000000"/>
                </a:solidFill>
                <a:latin typeface="楷体" panose="02010609060101010101" charset="-122"/>
                <a:ea typeface="宋体" panose="02010600030101010101" pitchFamily="2" charset="-122"/>
              </a:rPr>
              <a:t> </a:t>
            </a:r>
            <a:r>
              <a:rPr lang="en-US" b="1">
                <a:solidFill>
                  <a:srgbClr val="000000"/>
                </a:solidFill>
                <a:latin typeface="楷体" panose="02010609060101010101" charset="-122"/>
                <a:ea typeface="宋体" panose="02010600030101010101" pitchFamily="2" charset="-122"/>
              </a:rPr>
              <a:t>  </a:t>
            </a:r>
            <a:endParaRPr lang="en-US" altLang="en-US" b="1">
              <a:solidFill>
                <a:srgbClr val="000000"/>
              </a:solidFill>
              <a:latin typeface="楷体" panose="02010609060101010101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tags/tag1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0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1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2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3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4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5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6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7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8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19.xml><?xml version="1.0" encoding="utf-8"?>
<p:tagLst xmlns:p="http://schemas.openxmlformats.org/presentationml/2006/main">
  <p:tag name="commondata" val="eyJoZGlkIjoiZTQ4MDRlMTQ1ZjQ5Mjk0YzgzZDY1Zjg1N2ZlMDQwYmIifQ=="/>
</p:tagLst>
</file>

<file path=ppt/tags/tag2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3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4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5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6.xml><?xml version="1.0" encoding="utf-8"?>
<p:tagLst xmlns:p="http://schemas.openxmlformats.org/presentationml/2006/main">
  <p:tag name="KSO_WM_DIAGRAM_VIRTUALLY_FRAME" val="{&quot;height&quot;:387.29055118110233,&quot;left&quot;:80.5,&quot;top&quot;:101.41488188976376,&quot;width&quot;:384.60488188976376}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DIAGRAM_VIRTUALLY_FRAME" val="{&quot;height&quot;:253.82299212598429,&quot;left&quot;:66.81330708661417,&quot;top&quot;:194.43669291338583,&quot;width&quot;:831.3951181102362}"/>
</p:tagLst>
</file>

<file path=ppt/tags/tag9.xml><?xml version="1.0" encoding="utf-8"?>
<p:tagLst xmlns:p="http://schemas.openxmlformats.org/presentationml/2006/main">
  <p:tag name="TABLE_ENDDRAG_ORIGIN_RECT" val="361*108"/>
  <p:tag name="TABLE_ENDDRAG_RECT" val="141*314*361*108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2671</Words>
  <Application>WPS 演示</Application>
  <PresentationFormat>宽屏</PresentationFormat>
  <Paragraphs>379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微软雅黑 Light</vt:lpstr>
      <vt:lpstr>Century Gothic</vt:lpstr>
      <vt:lpstr>微软雅黑</vt:lpstr>
      <vt:lpstr>Calibri</vt:lpstr>
      <vt:lpstr>Arial Unicode MS</vt:lpstr>
      <vt:lpstr>Times New Roman</vt:lpstr>
      <vt:lpstr>楷体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林觉凯</dc:creator>
  <cp:lastModifiedBy>KeiK.</cp:lastModifiedBy>
  <cp:revision>32</cp:revision>
  <dcterms:created xsi:type="dcterms:W3CDTF">2023-08-09T12:44:00Z</dcterms:created>
  <dcterms:modified xsi:type="dcterms:W3CDTF">2024-06-13T14:32:49Z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2052-12.1.0.16929</vt:lpwstr>
  </property>
</Properties>
</file>

<file path=docProps/thumbnail.jpeg>
</file>